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19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9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26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55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65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78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21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33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21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23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7A147-7D3C-4B50-A171-B37A688C7E76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721AC-1F8A-41FD-B90C-88E926AF0E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66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93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David Luebke				         </a:t>
            </a:r>
            <a:fld id="{6F9F4D24-47CB-4D0F-B158-2557D5340491}" type="slidenum">
              <a:rPr lang="en-US" altLang="en-US"/>
              <a:pPr/>
              <a:t>2</a:t>
            </a:fld>
            <a:r>
              <a:rPr lang="en-US" altLang="en-US"/>
              <a:t> 				            </a:t>
            </a:r>
            <a:fld id="{E011FEC5-E97B-4D1A-BA5E-6BF73CD1B768}" type="datetime1">
              <a:rPr lang="en-US" altLang="en-US"/>
              <a:pPr/>
              <a:t>1/19/2022</a:t>
            </a:fld>
            <a:endParaRPr lang="en-US" altLang="en-US"/>
          </a:p>
        </p:txBody>
      </p:sp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Master Theorem</a:t>
            </a:r>
          </a:p>
        </p:txBody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Given: a </a:t>
            </a:r>
            <a:r>
              <a:rPr lang="en-US" altLang="en-US" i="1">
                <a:solidFill>
                  <a:schemeClr val="tx2"/>
                </a:solidFill>
              </a:rPr>
              <a:t>divide and conquer</a:t>
            </a:r>
            <a:r>
              <a:rPr lang="en-US" altLang="en-US"/>
              <a:t> algorithm</a:t>
            </a:r>
          </a:p>
          <a:p>
            <a:pPr lvl="1"/>
            <a:r>
              <a:rPr lang="en-US" altLang="en-US"/>
              <a:t>An algorithm that divides the problem of size </a:t>
            </a:r>
            <a:r>
              <a:rPr lang="en-US" altLang="en-US" i="1"/>
              <a:t>n</a:t>
            </a:r>
            <a:r>
              <a:rPr lang="en-US" altLang="en-US"/>
              <a:t> into </a:t>
            </a:r>
            <a:r>
              <a:rPr lang="en-US" altLang="en-US" i="1"/>
              <a:t>a</a:t>
            </a:r>
            <a:r>
              <a:rPr lang="en-US" altLang="en-US"/>
              <a:t> subproblems, each of size </a:t>
            </a:r>
            <a:r>
              <a:rPr lang="en-US" altLang="en-US" i="1"/>
              <a:t>n</a:t>
            </a:r>
            <a:r>
              <a:rPr lang="en-US" altLang="en-US"/>
              <a:t>/</a:t>
            </a:r>
            <a:r>
              <a:rPr lang="en-US" altLang="en-US" i="1"/>
              <a:t>b</a:t>
            </a:r>
            <a:endParaRPr lang="en-US" altLang="en-US"/>
          </a:p>
          <a:p>
            <a:pPr lvl="1"/>
            <a:r>
              <a:rPr lang="en-US" altLang="en-US"/>
              <a:t>Let the cost of each stage (i.e., the work to divide the problem + combine solved subproblems) be described by the function </a:t>
            </a:r>
            <a:r>
              <a:rPr lang="en-US" altLang="en-US" i="1"/>
              <a:t>f</a:t>
            </a:r>
            <a:r>
              <a:rPr lang="en-US" altLang="en-US"/>
              <a:t>(n)</a:t>
            </a:r>
          </a:p>
          <a:p>
            <a:r>
              <a:rPr lang="en-US" altLang="en-US"/>
              <a:t>Then, the Master Theorem gives us a cookbook for the algorithm’s running time:</a:t>
            </a:r>
          </a:p>
        </p:txBody>
      </p:sp>
    </p:spTree>
    <p:extLst>
      <p:ext uri="{BB962C8B-B14F-4D97-AF65-F5344CB8AC3E}">
        <p14:creationId xmlns:p14="http://schemas.microsoft.com/office/powerpoint/2010/main" val="267906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David Luebke				         </a:t>
            </a:r>
            <a:fld id="{25189319-AFA1-4F81-9C86-E9A8D554C17B}" type="slidenum">
              <a:rPr lang="en-US" altLang="en-US"/>
              <a:pPr/>
              <a:t>3</a:t>
            </a:fld>
            <a:r>
              <a:rPr lang="en-US" altLang="en-US"/>
              <a:t> 				            </a:t>
            </a:r>
            <a:fld id="{E011FEC5-E97B-4D1A-BA5E-6BF73CD1B768}" type="datetime1">
              <a:rPr lang="en-US" altLang="en-US"/>
              <a:pPr/>
              <a:t>1/19/2022</a:t>
            </a:fld>
            <a:endParaRPr lang="en-US" altLang="en-US"/>
          </a:p>
        </p:txBody>
      </p:sp>
      <p:sp>
        <p:nvSpPr>
          <p:cNvPr id="78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Master Theorem</a:t>
            </a:r>
          </a:p>
        </p:txBody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 T(n) = aT(n/b) + f(n) then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  <p:graphicFrame>
        <p:nvGraphicFramePr>
          <p:cNvPr id="786436" name="Object 4"/>
          <p:cNvGraphicFramePr>
            <a:graphicFrameLocks noChangeAspect="1"/>
          </p:cNvGraphicFramePr>
          <p:nvPr/>
        </p:nvGraphicFramePr>
        <p:xfrm>
          <a:off x="9525" y="2243138"/>
          <a:ext cx="9134475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3" imgW="3708360" imgH="1676160" progId="Equation.3">
                  <p:embed/>
                </p:oleObj>
              </mc:Choice>
              <mc:Fallback>
                <p:oleObj name="Equation" r:id="rId3" imgW="3708360" imgH="1676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" y="2243138"/>
                        <a:ext cx="9134475" cy="418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13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David Luebke				         </a:t>
            </a:r>
            <a:fld id="{EF541542-D025-459B-A1E6-6B1AEB111826}" type="slidenum">
              <a:rPr lang="en-US" altLang="en-US"/>
              <a:pPr/>
              <a:t>4</a:t>
            </a:fld>
            <a:r>
              <a:rPr lang="en-US" altLang="en-US"/>
              <a:t> 				            </a:t>
            </a:r>
            <a:fld id="{E011FEC5-E97B-4D1A-BA5E-6BF73CD1B768}" type="datetime1">
              <a:rPr lang="en-US" altLang="en-US"/>
              <a:pPr/>
              <a:t>1/19/2022</a:t>
            </a:fld>
            <a:endParaRPr lang="en-US" alt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The Master Method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T(n) = 9T(n/3) + n</a:t>
            </a:r>
          </a:p>
          <a:p>
            <a:pPr lvl="1"/>
            <a:r>
              <a:rPr lang="en-US" altLang="en-US" dirty="0"/>
              <a:t>a=9, b=3, f(n) = n</a:t>
            </a:r>
          </a:p>
          <a:p>
            <a:pPr lvl="1"/>
            <a:r>
              <a:rPr lang="en-US" altLang="en-US" dirty="0" err="1"/>
              <a:t>n</a:t>
            </a:r>
            <a:r>
              <a:rPr lang="en-US" altLang="en-US" baseline="30000" dirty="0" err="1"/>
              <a:t>log</a:t>
            </a:r>
            <a:r>
              <a:rPr lang="en-US" altLang="en-US" sz="1600" baseline="30000" dirty="0" err="1"/>
              <a:t>b</a:t>
            </a:r>
            <a:r>
              <a:rPr lang="en-US" altLang="en-US" baseline="30000" dirty="0"/>
              <a:t> a</a:t>
            </a:r>
            <a:r>
              <a:rPr lang="en-US" altLang="en-US" dirty="0"/>
              <a:t> = n</a:t>
            </a:r>
            <a:r>
              <a:rPr lang="en-US" altLang="en-US" baseline="30000" dirty="0"/>
              <a:t>log</a:t>
            </a:r>
            <a:r>
              <a:rPr lang="en-US" altLang="en-US" sz="1600" baseline="30000" dirty="0"/>
              <a:t>3</a:t>
            </a:r>
            <a:r>
              <a:rPr lang="en-US" altLang="en-US" baseline="30000" dirty="0"/>
              <a:t> 9</a:t>
            </a:r>
            <a:r>
              <a:rPr lang="en-US" altLang="en-US" dirty="0"/>
              <a:t> = </a:t>
            </a:r>
            <a:r>
              <a:rPr lang="en-US" altLang="en-US" dirty="0">
                <a:sym typeface="Symbol" pitchFamily="18" charset="2"/>
              </a:rPr>
              <a:t>(n</a:t>
            </a:r>
            <a:r>
              <a:rPr lang="en-US" altLang="en-US" baseline="30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Since f(n) = O(</a:t>
            </a:r>
            <a:r>
              <a:rPr lang="en-US" altLang="en-US" dirty="0"/>
              <a:t>n</a:t>
            </a:r>
            <a:r>
              <a:rPr lang="en-US" altLang="en-US" baseline="30000" dirty="0"/>
              <a:t>log</a:t>
            </a:r>
            <a:r>
              <a:rPr lang="en-US" altLang="en-US" sz="1600" baseline="30000" dirty="0"/>
              <a:t>3</a:t>
            </a:r>
            <a:r>
              <a:rPr lang="en-US" altLang="en-US" baseline="30000" dirty="0"/>
              <a:t> 9 - </a:t>
            </a:r>
            <a:r>
              <a:rPr lang="en-US" altLang="en-US" baseline="30000" dirty="0">
                <a:sym typeface="Symbol" pitchFamily="18" charset="2"/>
              </a:rPr>
              <a:t></a:t>
            </a:r>
            <a:r>
              <a:rPr lang="en-US" altLang="en-US" dirty="0">
                <a:sym typeface="Symbol" pitchFamily="18" charset="2"/>
              </a:rPr>
              <a:t>), where =1, case 1 applies:</a:t>
            </a:r>
          </a:p>
          <a:p>
            <a:pPr lvl="1"/>
            <a:endParaRPr lang="en-US" altLang="en-US" dirty="0">
              <a:sym typeface="Symbol" pitchFamily="18" charset="2"/>
            </a:endParaRPr>
          </a:p>
          <a:p>
            <a:pPr lvl="1"/>
            <a:endParaRPr lang="en-US" altLang="en-US" dirty="0">
              <a:sym typeface="Symbol" pitchFamily="18" charset="2"/>
            </a:endParaRPr>
          </a:p>
          <a:p>
            <a:pPr lvl="1"/>
            <a:r>
              <a:rPr lang="en-US" altLang="en-US" dirty="0">
                <a:sym typeface="Symbol" pitchFamily="18" charset="2"/>
              </a:rPr>
              <a:t>Thus the solution is T(n) = (n</a:t>
            </a:r>
            <a:r>
              <a:rPr lang="en-US" altLang="en-US" baseline="30000" dirty="0">
                <a:sym typeface="Symbol" pitchFamily="18" charset="2"/>
              </a:rPr>
              <a:t>2</a:t>
            </a:r>
            <a:r>
              <a:rPr lang="en-US" altLang="en-US" dirty="0">
                <a:sym typeface="Symbol" pitchFamily="18" charset="2"/>
              </a:rPr>
              <a:t>)</a:t>
            </a:r>
          </a:p>
        </p:txBody>
      </p:sp>
      <p:graphicFrame>
        <p:nvGraphicFramePr>
          <p:cNvPr id="787460" name="Object 4"/>
          <p:cNvGraphicFramePr>
            <a:graphicFrameLocks noChangeAspect="1"/>
          </p:cNvGraphicFramePr>
          <p:nvPr/>
        </p:nvGraphicFramePr>
        <p:xfrm>
          <a:off x="2197100" y="3962400"/>
          <a:ext cx="50069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3" imgW="2489040" imgH="228600" progId="Equation.3">
                  <p:embed/>
                </p:oleObj>
              </mc:Choice>
              <mc:Fallback>
                <p:oleObj name="Equation" r:id="rId3" imgW="2489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100" y="3962400"/>
                        <a:ext cx="50069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80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2.   </a:t>
            </a:r>
            <a:r>
              <a:rPr lang="en-US" altLang="en-US" dirty="0" smtClean="0"/>
              <a:t>T(n) = T(2n/3) + 1     a= 1 b = 3/2 f(n) = 1  -&gt; n raise 0 -&gt;1   =&gt; log(n)  case 2</a:t>
            </a:r>
          </a:p>
          <a:p>
            <a:endParaRPr lang="en-US" altLang="en-US" dirty="0"/>
          </a:p>
          <a:p>
            <a:r>
              <a:rPr lang="en-US" altLang="en-US" dirty="0" smtClean="0"/>
              <a:t>3. T(n) = 3T(n/4) + </a:t>
            </a:r>
            <a:r>
              <a:rPr lang="en-US" altLang="en-US" dirty="0" err="1" smtClean="0"/>
              <a:t>nlogn</a:t>
            </a:r>
            <a:r>
              <a:rPr lang="en-US" altLang="en-US" dirty="0" smtClean="0"/>
              <a:t>    a=3, b=4      n raise to 0.75 -&gt;case3 =&gt; theta(</a:t>
            </a:r>
            <a:r>
              <a:rPr lang="en-US" altLang="en-US" dirty="0" err="1" smtClean="0"/>
              <a:t>nlogn</a:t>
            </a:r>
            <a:r>
              <a:rPr lang="en-US" altLang="en-US" dirty="0" smtClean="0"/>
              <a:t>)</a:t>
            </a:r>
          </a:p>
          <a:p>
            <a:endParaRPr lang="en-US" alt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4. T(n) = 2T(n/2) + </a:t>
            </a:r>
            <a:r>
              <a:rPr lang="en-US" altLang="en-US" dirty="0" smtClean="0">
                <a:sym typeface="Symbol" pitchFamily="18" charset="2"/>
              </a:rPr>
              <a:t>(n) ; a=2, b=2   =&gt;case 2 =&gt; theta(</a:t>
            </a:r>
            <a:r>
              <a:rPr lang="en-US" altLang="en-US" dirty="0" err="1" smtClean="0">
                <a:sym typeface="Symbol" pitchFamily="18" charset="2"/>
              </a:rPr>
              <a:t>nlogn</a:t>
            </a:r>
            <a:r>
              <a:rPr lang="en-US" altLang="en-US" dirty="0" smtClean="0">
                <a:sym typeface="Symbol" pitchFamily="18" charset="2"/>
              </a:rPr>
              <a:t>)</a:t>
            </a:r>
            <a:endParaRPr lang="en-US" altLang="en-US" dirty="0" smtClean="0"/>
          </a:p>
          <a:p>
            <a:endParaRPr lang="en-US" alt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5. T(n) = 8T(n/2) + </a:t>
            </a:r>
            <a:r>
              <a:rPr lang="en-US" altLang="en-US" dirty="0" smtClean="0">
                <a:sym typeface="Symbol" pitchFamily="18" charset="2"/>
              </a:rPr>
              <a:t>(n</a:t>
            </a:r>
            <a:r>
              <a:rPr lang="en-US" altLang="en-US" baseline="30000" dirty="0" smtClean="0">
                <a:sym typeface="Symbol" pitchFamily="18" charset="2"/>
              </a:rPr>
              <a:t>2</a:t>
            </a:r>
            <a:r>
              <a:rPr lang="en-US" altLang="en-US" dirty="0" smtClean="0">
                <a:sym typeface="Symbol" pitchFamily="18" charset="2"/>
              </a:rPr>
              <a:t>)  ;  a=8, b=2  -&gt;n cube =&gt; case 1=&gt; theta(n cube)</a:t>
            </a:r>
            <a:endParaRPr lang="en-US" altLang="en-US" dirty="0" smtClean="0"/>
          </a:p>
          <a:p>
            <a:endParaRPr lang="en-US" alt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6. T(n) = 7T(n/2) + </a:t>
            </a:r>
            <a:r>
              <a:rPr lang="en-US" altLang="en-US" dirty="0" smtClean="0">
                <a:sym typeface="Symbol" pitchFamily="18" charset="2"/>
              </a:rPr>
              <a:t>(n</a:t>
            </a:r>
            <a:r>
              <a:rPr lang="en-US" altLang="en-US" baseline="30000" dirty="0" smtClean="0">
                <a:sym typeface="Symbol" pitchFamily="18" charset="2"/>
              </a:rPr>
              <a:t>2</a:t>
            </a:r>
            <a:r>
              <a:rPr lang="en-US" altLang="en-US" dirty="0" smtClean="0">
                <a:sym typeface="Symbol" pitchFamily="18" charset="2"/>
              </a:rPr>
              <a:t>)  ; a=7, b=2 =&gt;case 1=&gt; theta(n raise to log7 to base 2)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851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8680"/>
            <a:ext cx="6984776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64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72"/>
            <a:ext cx="720080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7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273</Words>
  <Application>Microsoft Office PowerPoint</Application>
  <PresentationFormat>On-screen Show (4:3)</PresentationFormat>
  <Paragraphs>30</Paragraphs>
  <Slides>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Microsoft Equation 3.0</vt:lpstr>
      <vt:lpstr>PowerPoint Presentation</vt:lpstr>
      <vt:lpstr>The Master Theorem</vt:lpstr>
      <vt:lpstr>The Master Theorem</vt:lpstr>
      <vt:lpstr>Using The Master Method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</cp:revision>
  <dcterms:created xsi:type="dcterms:W3CDTF">2022-01-19T05:34:21Z</dcterms:created>
  <dcterms:modified xsi:type="dcterms:W3CDTF">2022-01-19T07:48:30Z</dcterms:modified>
</cp:coreProperties>
</file>